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69" r:id="rId7"/>
    <p:sldId id="266" r:id="rId8"/>
    <p:sldId id="270" r:id="rId9"/>
    <p:sldId id="275" r:id="rId10"/>
    <p:sldId id="271" r:id="rId11"/>
    <p:sldId id="272" r:id="rId12"/>
    <p:sldId id="277" r:id="rId13"/>
    <p:sldId id="267" r:id="rId14"/>
    <p:sldId id="26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cXoNZoKWQu4&amp;t=2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nds-write.co.uk/page-96-video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NX39WqEE4" TargetMode="External"/><Relationship Id="rId2" Type="http://schemas.openxmlformats.org/officeDocument/2006/relationships/hyperlink" Target="https://www.youtube.com/watch?v=PHVHne036Rc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Reading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2504" y="2636912"/>
            <a:ext cx="7086600" cy="626368"/>
          </a:xfrm>
        </p:spPr>
        <p:txBody>
          <a:bodyPr>
            <a:noAutofit/>
          </a:bodyPr>
          <a:lstStyle/>
          <a:p>
            <a:r>
              <a:rPr lang="en-US" sz="2800" dirty="0" err="1"/>
              <a:t>Soundswrite</a:t>
            </a:r>
            <a:r>
              <a:rPr lang="en-US" sz="2800" dirty="0"/>
              <a:t> Phonics</a:t>
            </a:r>
          </a:p>
          <a:p>
            <a:endParaRPr lang="en-US" sz="2800" dirty="0"/>
          </a:p>
          <a:p>
            <a:r>
              <a:rPr lang="en-US" sz="2800" dirty="0"/>
              <a:t>Friday 16</a:t>
            </a:r>
            <a:r>
              <a:rPr lang="en-US" sz="2800" baseline="30000" dirty="0"/>
              <a:t>th</a:t>
            </a:r>
            <a:r>
              <a:rPr lang="en-US" sz="2800" dirty="0"/>
              <a:t>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1838" y="4160887"/>
            <a:ext cx="3555252" cy="579921"/>
          </a:xfrm>
        </p:spPr>
        <p:txBody>
          <a:bodyPr/>
          <a:lstStyle/>
          <a:p>
            <a:pPr algn="ctr"/>
            <a:r>
              <a:rPr lang="en-US" dirty="0"/>
              <a:t>Reading at home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11366" y="5257988"/>
            <a:ext cx="10757241" cy="763299"/>
          </a:xfrm>
        </p:spPr>
        <p:txBody>
          <a:bodyPr>
            <a:noAutofit/>
          </a:bodyPr>
          <a:lstStyle/>
          <a:p>
            <a:r>
              <a:rPr lang="en-US" sz="1800" dirty="0"/>
              <a:t>Skills – your child will practice something they have learnt and should be able to do this fairly independently.</a:t>
            </a:r>
          </a:p>
          <a:p>
            <a:r>
              <a:rPr lang="en-US" sz="1800" dirty="0"/>
              <a:t>Enjoyment – you read a book to and with your child, you tell stories, they tell stories – a shared experience of reading! </a:t>
            </a:r>
          </a:p>
          <a:p>
            <a:endParaRPr lang="en-US" sz="1800" dirty="0"/>
          </a:p>
        </p:txBody>
      </p:sp>
      <p:pic>
        <p:nvPicPr>
          <p:cNvPr id="3074" name="Picture 2" descr="Image result for reading to a child clipart">
            <a:extLst>
              <a:ext uri="{FF2B5EF4-FFF2-40B4-BE49-F238E27FC236}">
                <a16:creationId xmlns:a16="http://schemas.microsoft.com/office/drawing/2014/main" id="{410FD861-21A8-448A-854B-CBA647BFC2C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4" b="14644"/>
          <a:stretch>
            <a:fillRect/>
          </a:stretch>
        </p:blipFill>
        <p:spPr bwMode="auto">
          <a:xfrm>
            <a:off x="1775520" y="1412776"/>
            <a:ext cx="3087888" cy="270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FCF4F-330B-4416-9814-56E324522180}"/>
              </a:ext>
            </a:extLst>
          </p:cNvPr>
          <p:cNvSpPr txBox="1"/>
          <p:nvPr/>
        </p:nvSpPr>
        <p:spPr>
          <a:xfrm>
            <a:off x="7328594" y="170080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13E02A-1D3C-4B7B-B208-84C44EF51342}"/>
              </a:ext>
            </a:extLst>
          </p:cNvPr>
          <p:cNvSpPr txBox="1"/>
          <p:nvPr/>
        </p:nvSpPr>
        <p:spPr>
          <a:xfrm>
            <a:off x="7176120" y="375928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ENJOYMENT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These things might start coming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Sentences in WLS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Activity in WLS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</a:t>
            </a:r>
            <a:r>
              <a:rPr lang="en-US" dirty="0" err="1"/>
              <a:t>Ebook</a:t>
            </a:r>
            <a:r>
              <a:rPr lang="en-US" dirty="0"/>
              <a:t> shared by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Kindle Edition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a book for enjoyment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a book for your child to </a:t>
            </a:r>
            <a:r>
              <a:rPr lang="en-US" dirty="0" err="1"/>
              <a:t>practise</a:t>
            </a:r>
            <a:r>
              <a:rPr lang="en-US" dirty="0"/>
              <a:t> their reading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EE4B73-464C-4B22-B4BE-8ECA4008ED89}"/>
              </a:ext>
            </a:extLst>
          </p:cNvPr>
          <p:cNvSpPr txBox="1">
            <a:spLocks/>
          </p:cNvSpPr>
          <p:nvPr/>
        </p:nvSpPr>
        <p:spPr>
          <a:xfrm>
            <a:off x="1014412" y="23750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Reading Scheme – teaching tool </a:t>
            </a:r>
          </a:p>
        </p:txBody>
      </p:sp>
      <p:pic>
        <p:nvPicPr>
          <p:cNvPr id="10" name="Picture 2" descr="Sounds Write Sounds Write - first rate phonics | An exciting, new approach  to the teaching of reading, spelling and writing An exciting, new approach  to the teaching of reading, spelling and writing">
            <a:extLst>
              <a:ext uri="{FF2B5EF4-FFF2-40B4-BE49-F238E27FC236}">
                <a16:creationId xmlns:a16="http://schemas.microsoft.com/office/drawing/2014/main" id="{DD68D8C1-5996-4724-AC81-12009D799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983755"/>
            <a:ext cx="2016224" cy="26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1DACB8-DEB2-459A-BA1F-388B8FF31DCE}"/>
              </a:ext>
            </a:extLst>
          </p:cNvPr>
          <p:cNvSpPr/>
          <p:nvPr/>
        </p:nvSpPr>
        <p:spPr>
          <a:xfrm>
            <a:off x="2423592" y="5248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Reading a </a:t>
            </a:r>
            <a:r>
              <a:rPr lang="en-US"/>
              <a:t>book for skill: </a:t>
            </a:r>
            <a:r>
              <a:rPr lang="en-US" dirty="0">
                <a:hlinkClick r:id="rId4"/>
              </a:rPr>
              <a:t>https://www.youtube.com/watch?v=cXoNZoKWQu4&amp;t=2s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Reading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0796" y="3115816"/>
            <a:ext cx="7086600" cy="626368"/>
          </a:xfrm>
        </p:spPr>
        <p:txBody>
          <a:bodyPr>
            <a:noAutofit/>
          </a:bodyPr>
          <a:lstStyle/>
          <a:p>
            <a:r>
              <a:rPr lang="en-US" sz="2800" dirty="0"/>
              <a:t>Any Questions?  </a:t>
            </a:r>
          </a:p>
          <a:p>
            <a:r>
              <a:rPr lang="en-US" sz="2800" dirty="0"/>
              <a:t>         Ideas for follow-up workshops?</a:t>
            </a:r>
          </a:p>
          <a:p>
            <a:endParaRPr lang="en-US" sz="2800" dirty="0"/>
          </a:p>
          <a:p>
            <a:r>
              <a:rPr lang="en-US" sz="2800" dirty="0"/>
              <a:t>                     Thank you for coming!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16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620"/>
            <a:ext cx="8323312" cy="1828800"/>
          </a:xfrm>
        </p:spPr>
        <p:txBody>
          <a:bodyPr/>
          <a:lstStyle/>
          <a:p>
            <a:r>
              <a:rPr lang="en-US" dirty="0"/>
              <a:t>Importance of Teaching Reading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992" y="2204864"/>
            <a:ext cx="5486400" cy="21602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Reading is a gateway to lifelong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Reading brings enjoyment and enriches both learning and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National Curriculum (KS1 and EYFS) talks about SKILLS and ENJOYMENT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Skills</a:t>
            </a:r>
            <a:br>
              <a:rPr lang="en-US" dirty="0"/>
            </a:br>
            <a:r>
              <a:rPr lang="en-US" dirty="0"/>
              <a:t>Simple View  = Word Recognition + Comprehension</a:t>
            </a:r>
          </a:p>
        </p:txBody>
      </p:sp>
      <p:pic>
        <p:nvPicPr>
          <p:cNvPr id="1026" name="Picture 2" descr="The Complexities of the Simple View of Reading – Understanding the Science of  Reading">
            <a:extLst>
              <a:ext uri="{FF2B5EF4-FFF2-40B4-BE49-F238E27FC236}">
                <a16:creationId xmlns:a16="http://schemas.microsoft.com/office/drawing/2014/main" id="{7124AA6A-43D0-4ED3-A89F-F69CB7527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70" y="1628801"/>
            <a:ext cx="783949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5986" y="5616454"/>
            <a:ext cx="10540028" cy="701674"/>
          </a:xfrm>
        </p:spPr>
        <p:txBody>
          <a:bodyPr>
            <a:normAutofit fontScale="90000"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+mn-lt"/>
              </a:rPr>
              <a:t>Soundswrite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is an effective linguistic phonics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programme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– it builds on the knowledge children have already acquired through listening and talking. A sounds to print approach, not a print to sounds approach! Children make or say sounds which are represented in print. Letters don’t make or say sounds they only represent them.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>It is a DFE Validated Systematic Synthetic Phonics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Programme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complying with 2021 guidance.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GB" dirty="0">
                <a:hlinkClick r:id="rId3"/>
              </a:rPr>
              <a:t>https://www.sounds-write.co.uk/page-96-video.aspx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59496" y="4483903"/>
            <a:ext cx="3566160" cy="493776"/>
          </a:xfrm>
        </p:spPr>
        <p:txBody>
          <a:bodyPr/>
          <a:lstStyle/>
          <a:p>
            <a:r>
              <a:rPr lang="en-US" dirty="0"/>
              <a:t>Letters and Sounds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96000" y="4583875"/>
            <a:ext cx="3566160" cy="493776"/>
          </a:xfrm>
        </p:spPr>
        <p:txBody>
          <a:bodyPr/>
          <a:lstStyle/>
          <a:p>
            <a:r>
              <a:rPr lang="en-US" dirty="0" err="1"/>
              <a:t>Soundswrite</a:t>
            </a:r>
            <a:r>
              <a:rPr lang="en-US" dirty="0"/>
              <a:t> Phonics</a:t>
            </a:r>
          </a:p>
        </p:txBody>
      </p:sp>
      <p:pic>
        <p:nvPicPr>
          <p:cNvPr id="2050" name="Picture 2" descr="Letters and Sounds: Notes of Guidance to the Practioners and Teachers by  ETC Educational Technology Connection (HK) Ltd - Issuu">
            <a:extLst>
              <a:ext uri="{FF2B5EF4-FFF2-40B4-BE49-F238E27FC236}">
                <a16:creationId xmlns:a16="http://schemas.microsoft.com/office/drawing/2014/main" id="{3AD972D5-A9C0-464B-A176-B8BF44D0E7A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0" b="13510"/>
          <a:stretch>
            <a:fillRect/>
          </a:stretch>
        </p:blipFill>
        <p:spPr bwMode="auto">
          <a:xfrm>
            <a:off x="1415480" y="1484784"/>
            <a:ext cx="2727301" cy="28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nds-Write Sounds-Write">
            <a:extLst>
              <a:ext uri="{FF2B5EF4-FFF2-40B4-BE49-F238E27FC236}">
                <a16:creationId xmlns:a16="http://schemas.microsoft.com/office/drawing/2014/main" id="{C799210F-95E1-47D7-A3A9-9C9002EC2828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r="13674"/>
          <a:stretch>
            <a:fillRect/>
          </a:stretch>
        </p:blipFill>
        <p:spPr bwMode="auto">
          <a:xfrm>
            <a:off x="5530568" y="1113023"/>
            <a:ext cx="3638453" cy="34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Soundswrite</a:t>
            </a:r>
            <a:r>
              <a:rPr lang="en-US" dirty="0"/>
              <a:t> teaches…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28800"/>
            <a:ext cx="4389120" cy="36715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Conceptual Knowledge</a:t>
            </a:r>
          </a:p>
          <a:p>
            <a:pPr marL="0" indent="0" algn="ctr">
              <a:buNone/>
            </a:pPr>
            <a:r>
              <a:rPr lang="en-US" dirty="0"/>
              <a:t>1.Letters are symbols (spellings) that represent sounds.</a:t>
            </a:r>
          </a:p>
          <a:p>
            <a:pPr marL="0" indent="0" algn="ctr">
              <a:buNone/>
            </a:pPr>
            <a:r>
              <a:rPr lang="en-US" dirty="0"/>
              <a:t>2. A sounds may be spelled by up to 4 letters e.g. d</a:t>
            </a:r>
            <a:r>
              <a:rPr lang="en-US" u="sng" dirty="0"/>
              <a:t>o</a:t>
            </a:r>
            <a:r>
              <a:rPr lang="en-US" dirty="0"/>
              <a:t>g  d</a:t>
            </a:r>
            <a:r>
              <a:rPr lang="en-US" u="sng" dirty="0"/>
              <a:t>ough</a:t>
            </a:r>
          </a:p>
          <a:p>
            <a:pPr marL="0" indent="0" algn="ctr">
              <a:buNone/>
            </a:pPr>
            <a:r>
              <a:rPr lang="en-US" dirty="0"/>
              <a:t>3. The same sound can be spelled in more than one way e.g. rain, stay</a:t>
            </a:r>
          </a:p>
          <a:p>
            <a:pPr marL="0" indent="0" algn="ctr">
              <a:buNone/>
            </a:pPr>
            <a:r>
              <a:rPr lang="en-US" dirty="0"/>
              <a:t>4. Many spellings can represent more than one sound</a:t>
            </a:r>
          </a:p>
          <a:p>
            <a:pPr marL="0" indent="0" algn="ctr">
              <a:buNone/>
            </a:pPr>
            <a:r>
              <a:rPr lang="en-US" dirty="0"/>
              <a:t>e.g. head, seat, break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28800"/>
            <a:ext cx="4389120" cy="36715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Skills</a:t>
            </a:r>
          </a:p>
          <a:p>
            <a:pPr marL="457200" indent="-457200" algn="ctr">
              <a:buAutoNum type="arabicPeriod"/>
            </a:pPr>
            <a:r>
              <a:rPr lang="en-US" dirty="0"/>
              <a:t>Blending – pushing sounds together to build words</a:t>
            </a:r>
          </a:p>
          <a:p>
            <a:pPr marL="457200" indent="-457200" algn="ctr">
              <a:buAutoNum type="arabicPeriod"/>
            </a:pPr>
            <a:r>
              <a:rPr lang="en-US" dirty="0"/>
              <a:t>Segmenting – pulling apart sounds in words</a:t>
            </a:r>
          </a:p>
          <a:p>
            <a:pPr marL="457200" indent="-457200" algn="ctr">
              <a:buAutoNum type="arabicPeriod"/>
            </a:pPr>
            <a:r>
              <a:rPr lang="en-US" dirty="0"/>
              <a:t>Manipulating Sounds  - inserting the right sound into a word or deleting the wrong sound</a:t>
            </a:r>
          </a:p>
          <a:p>
            <a:pPr marL="0" indent="0" algn="ctr">
              <a:buNone/>
            </a:pPr>
            <a:r>
              <a:rPr lang="en-US" dirty="0"/>
              <a:t>e.g. Knowing how to change pig to pit or map to mop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</a:t>
            </a:r>
            <a:r>
              <a:rPr lang="en-US" dirty="0" err="1"/>
              <a:t>programme</a:t>
            </a:r>
            <a:r>
              <a:rPr lang="en-US" dirty="0"/>
              <a:t> is </a:t>
            </a:r>
            <a:r>
              <a:rPr lang="en-US" dirty="0" err="1"/>
              <a:t>organised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28800"/>
            <a:ext cx="4389120" cy="36715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Initial Code </a:t>
            </a:r>
          </a:p>
          <a:p>
            <a:pPr marL="0" indent="0" algn="ctr">
              <a:buNone/>
            </a:pPr>
            <a:r>
              <a:rPr lang="en-US" b="1" dirty="0"/>
              <a:t>11 units of learning</a:t>
            </a:r>
          </a:p>
          <a:p>
            <a:pPr marL="0" indent="0" algn="ctr">
              <a:buNone/>
            </a:pPr>
            <a:endParaRPr lang="en-US" sz="1600" i="1" dirty="0"/>
          </a:p>
          <a:p>
            <a:pPr marL="0" indent="0" algn="ctr">
              <a:buNone/>
            </a:pPr>
            <a:r>
              <a:rPr lang="en-US" sz="1600" i="1" dirty="0"/>
              <a:t>Children gain confidence in blending, segmenting and manipulating sounds in words with a structure </a:t>
            </a:r>
          </a:p>
          <a:p>
            <a:pPr marL="0" indent="0" algn="ctr">
              <a:buNone/>
            </a:pPr>
            <a:r>
              <a:rPr lang="en-US" sz="1600" i="1" dirty="0"/>
              <a:t>from CVC to CCVCC, CVCCC and CCCVC words – 3 adjacent consonants, 5 sound words</a:t>
            </a:r>
          </a:p>
          <a:p>
            <a:pPr marL="0" indent="0" algn="ctr">
              <a:buNone/>
            </a:pPr>
            <a:endParaRPr lang="en-US" sz="1600" i="1" dirty="0"/>
          </a:p>
          <a:p>
            <a:pPr marL="0" indent="0" algn="ctr">
              <a:buNone/>
            </a:pPr>
            <a:r>
              <a:rPr lang="en-US" sz="1600" i="1" dirty="0"/>
              <a:t>Year R and Year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28800"/>
            <a:ext cx="4389120" cy="36715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Extended Code</a:t>
            </a:r>
          </a:p>
          <a:p>
            <a:pPr marL="0" indent="0" algn="ctr">
              <a:buNone/>
            </a:pPr>
            <a:r>
              <a:rPr lang="en-US" b="1" dirty="0"/>
              <a:t>50 units of learning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1600" i="1" dirty="0"/>
              <a:t>Children extend their knowledge of blending, segmenting and manipulating sounds in multi syllable words, </a:t>
            </a:r>
          </a:p>
          <a:p>
            <a:pPr marL="0" indent="0" algn="ctr">
              <a:buNone/>
            </a:pPr>
            <a:r>
              <a:rPr lang="en-US" sz="1600" i="1" dirty="0"/>
              <a:t>investigating the same sound in different spellings and the same spelling but different sound</a:t>
            </a:r>
          </a:p>
          <a:p>
            <a:pPr marL="0" indent="0" algn="ctr">
              <a:buNone/>
            </a:pPr>
            <a:endParaRPr lang="en-US" sz="1600" i="1" dirty="0"/>
          </a:p>
          <a:p>
            <a:pPr marL="0" indent="0" algn="ctr">
              <a:buNone/>
            </a:pPr>
            <a:r>
              <a:rPr lang="en-US" sz="1600" i="1" dirty="0"/>
              <a:t>Year 1 and Year 2  </a:t>
            </a:r>
          </a:p>
        </p:txBody>
      </p:sp>
    </p:spTree>
    <p:extLst>
      <p:ext uri="{BB962C8B-B14F-4D97-AF65-F5344CB8AC3E}">
        <p14:creationId xmlns:p14="http://schemas.microsoft.com/office/powerpoint/2010/main" val="35934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Soundswrite</a:t>
            </a:r>
            <a:r>
              <a:rPr lang="en-US" dirty="0"/>
              <a:t> Phonics Session Taster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Building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https://www.youtube.com/watch?v=PHVHne036Rc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Teaching word building with FISH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Sound Swap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https://www.youtube.com/watch?v=cZNX39WqEE4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might notice…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A39611-DA7D-4FBC-925E-DC63CC6B26B0}"/>
              </a:ext>
            </a:extLst>
          </p:cNvPr>
          <p:cNvSpPr txBox="1">
            <a:spLocks/>
          </p:cNvSpPr>
          <p:nvPr/>
        </p:nvSpPr>
        <p:spPr>
          <a:xfrm>
            <a:off x="3314260" y="2706366"/>
            <a:ext cx="5563480" cy="3024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Pace – slower, deeper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Learning in context of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Links to NC requirements e.g. dictation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Reading and spelling much more closely aligned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A6CCF-E48A-46A0-A8C3-123A5FDCE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" r="10625"/>
          <a:stretch/>
        </p:blipFill>
        <p:spPr>
          <a:xfrm>
            <a:off x="1731280" y="523032"/>
            <a:ext cx="3554376" cy="52193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6A4B82-816C-4168-A508-4377187E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523032"/>
            <a:ext cx="4176210" cy="55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148</TotalTime>
  <Words>650</Words>
  <Application>Microsoft Office PowerPoint</Application>
  <PresentationFormat>Widescreen</PresentationFormat>
  <Paragraphs>77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Children Friends 16x9</vt:lpstr>
      <vt:lpstr>Reading Workshop</vt:lpstr>
      <vt:lpstr>Importance of Teaching Reading</vt:lpstr>
      <vt:lpstr>Reading Skills Simple View  = Word Recognition + Comprehension</vt:lpstr>
      <vt:lpstr>Soundswrite is an effective linguistic phonics programme – it builds on the knowledge children have already acquired through listening and talking. A sounds to print approach, not a print to sounds approach! Children make or say sounds which are represented in print. Letters don’t make or say sounds they only represent them. It is a DFE Validated Systematic Synthetic Phonics Programme complying with 2021 guidance. https://www.sounds-write.co.uk/page-96-video.aspx</vt:lpstr>
      <vt:lpstr>What Soundswrite teaches…</vt:lpstr>
      <vt:lpstr>How the programme is organised</vt:lpstr>
      <vt:lpstr>Soundswrite Phonics Session Taster </vt:lpstr>
      <vt:lpstr>What you might notice…</vt:lpstr>
      <vt:lpstr>PowerPoint Presentation</vt:lpstr>
      <vt:lpstr>Reading at home</vt:lpstr>
      <vt:lpstr>PowerPoint Presentation</vt:lpstr>
      <vt:lpstr>Reading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Workshop</dc:title>
  <dc:creator>Katharine Bowen</dc:creator>
  <cp:keywords/>
  <cp:lastModifiedBy>Katharine Bowen</cp:lastModifiedBy>
  <cp:revision>29</cp:revision>
  <dcterms:created xsi:type="dcterms:W3CDTF">2022-09-06T08:51:03Z</dcterms:created>
  <dcterms:modified xsi:type="dcterms:W3CDTF">2022-09-16T10:32:38Z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